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40233600" cy="329184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012"/>
    <p:restoredTop sz="94698"/>
  </p:normalViewPr>
  <p:slideViewPr>
    <p:cSldViewPr snapToGrid="0" snapToObjects="1">
      <p:cViewPr>
        <p:scale>
          <a:sx n="28" d="100"/>
          <a:sy n="28" d="100"/>
        </p:scale>
        <p:origin x="1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387342"/>
            <a:ext cx="34198560" cy="11460480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7289782"/>
            <a:ext cx="30175200" cy="7947658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2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752600"/>
            <a:ext cx="867537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752600"/>
            <a:ext cx="2552319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5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1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8206749"/>
            <a:ext cx="34701480" cy="1369313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2029429"/>
            <a:ext cx="34701480" cy="720089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8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763000"/>
            <a:ext cx="1709928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63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752607"/>
            <a:ext cx="3470148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8069582"/>
            <a:ext cx="17020696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2024360"/>
            <a:ext cx="17020696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8069582"/>
            <a:ext cx="17104520" cy="395477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2024360"/>
            <a:ext cx="17104520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9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739647"/>
            <a:ext cx="20368260" cy="23393400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194560"/>
            <a:ext cx="12976383" cy="768096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739647"/>
            <a:ext cx="20368260" cy="23393400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875520"/>
            <a:ext cx="12976383" cy="18295622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752607"/>
            <a:ext cx="347014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763000"/>
            <a:ext cx="347014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AB91-D688-2846-A18C-8D2B3633C5EA}" type="datetimeFigureOut">
              <a:rPr lang="en-US" smtClean="0"/>
              <a:t>12/7/15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30510487"/>
            <a:ext cx="135788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30510487"/>
            <a:ext cx="90525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1B881-B218-9543-BE96-BF0A501B9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6089" y="8611121"/>
            <a:ext cx="6260976" cy="41598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27" y="8611121"/>
            <a:ext cx="6260975" cy="415982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285" y="27048819"/>
            <a:ext cx="4209814" cy="31721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 bwMode="auto">
          <a:xfrm>
            <a:off x="1075765" y="622062"/>
            <a:ext cx="37920706" cy="5432611"/>
          </a:xfrm>
          <a:prstGeom prst="roundRect">
            <a:avLst>
              <a:gd name="adj" fmla="val 0"/>
            </a:avLst>
          </a:prstGeom>
          <a:solidFill>
            <a:srgbClr val="3333CD"/>
          </a:solidFill>
          <a:ln w="57150">
            <a:solidFill>
              <a:schemeClr val="accent2">
                <a:lumMod val="40000"/>
                <a:lumOff val="60000"/>
              </a:schemeClr>
            </a:solidFill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" name="Rectangle 4"/>
          <p:cNvSpPr txBox="1">
            <a:spLocks noChangeAspect="1" noChangeArrowheads="1"/>
          </p:cNvSpPr>
          <p:nvPr/>
        </p:nvSpPr>
        <p:spPr>
          <a:xfrm>
            <a:off x="1075765" y="995022"/>
            <a:ext cx="37920706" cy="548457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ctr" defTabSz="40233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Gotham Bold" charset="0"/>
                <a:ea typeface="Gotham Bold" charset="0"/>
                <a:cs typeface="Gotham Bold" charset="0"/>
              </a:rPr>
              <a:t>GPU-Accelerated Parallelization of Common Computer Vision Applications</a:t>
            </a:r>
            <a:endParaRPr lang="en-US" sz="110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Gotham Bold" charset="0"/>
              <a:ea typeface="Gotham Bold" charset="0"/>
              <a:cs typeface="Gotham Bold" charset="0"/>
            </a:endParaRPr>
          </a:p>
          <a:p>
            <a:endParaRPr lang="en-US" sz="44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  <a:p>
            <a:r>
              <a:rPr lang="en-US" sz="66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charset="0"/>
                <a:ea typeface="Gotham Bold" charset="0"/>
                <a:cs typeface="Gotham Bold" charset="0"/>
              </a:rPr>
              <a:t>Emilio Del Vecchio, Kevin Lin, Senthil S. Natarajan</a:t>
            </a:r>
            <a:br>
              <a:rPr lang="en-US" sz="6600" spc="50" dirty="0">
                <a:ln w="13500">
                  <a:solidFill>
                    <a:srgbClr val="7030A0">
                      <a:alpha val="6500"/>
                    </a:srgb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Gotham Bold" charset="0"/>
                <a:ea typeface="Gotham Bold" charset="0"/>
                <a:cs typeface="Gotham Bold" charset="0"/>
              </a:rPr>
            </a:br>
            <a:endParaRPr lang="en-US" sz="6600" spc="50" dirty="0">
              <a:ln w="13500">
                <a:solidFill>
                  <a:srgbClr val="7030A0">
                    <a:alpha val="6500"/>
                  </a:srgb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latin typeface="Gotham Bold" charset="0"/>
              <a:ea typeface="Gotham Bold" charset="0"/>
              <a:cs typeface="Gotham Bold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31584269"/>
            <a:ext cx="2261795" cy="953954"/>
          </a:xfrm>
          <a:prstGeom prst="rect">
            <a:avLst/>
          </a:prstGeom>
        </p:spPr>
      </p:pic>
      <p:sp>
        <p:nvSpPr>
          <p:cNvPr id="10" name="Minus 9"/>
          <p:cNvSpPr/>
          <p:nvPr/>
        </p:nvSpPr>
        <p:spPr bwMode="auto">
          <a:xfrm>
            <a:off x="-6382896" y="31118792"/>
            <a:ext cx="52877466" cy="322326"/>
          </a:xfrm>
          <a:prstGeom prst="mathMinus">
            <a:avLst/>
          </a:prstGeom>
          <a:solidFill>
            <a:srgbClr val="9672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11" name="Rectangle 1150"/>
          <p:cNvSpPr>
            <a:spLocks noChangeArrowheads="1"/>
          </p:cNvSpPr>
          <p:nvPr/>
        </p:nvSpPr>
        <p:spPr bwMode="auto">
          <a:xfrm>
            <a:off x="1075765" y="6725720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12" name="Rectangle 1151"/>
          <p:cNvSpPr>
            <a:spLocks noChangeArrowheads="1"/>
          </p:cNvSpPr>
          <p:nvPr/>
        </p:nvSpPr>
        <p:spPr bwMode="auto">
          <a:xfrm>
            <a:off x="1595830" y="6766568"/>
            <a:ext cx="6461760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I. Introduction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13" name="Rectangle 1153"/>
          <p:cNvSpPr>
            <a:spLocks noChangeArrowheads="1"/>
          </p:cNvSpPr>
          <p:nvPr/>
        </p:nvSpPr>
        <p:spPr bwMode="auto">
          <a:xfrm>
            <a:off x="13171491" y="6667577"/>
            <a:ext cx="14003007" cy="1219200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14" name="Rectangle 1154"/>
          <p:cNvSpPr>
            <a:spLocks noChangeArrowheads="1"/>
          </p:cNvSpPr>
          <p:nvPr/>
        </p:nvSpPr>
        <p:spPr bwMode="auto">
          <a:xfrm>
            <a:off x="13643932" y="6826140"/>
            <a:ext cx="11871959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III. Edge Detection Implementation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19" name="Rectangle 1150"/>
          <p:cNvSpPr>
            <a:spLocks noChangeArrowheads="1"/>
          </p:cNvSpPr>
          <p:nvPr/>
        </p:nvSpPr>
        <p:spPr bwMode="auto">
          <a:xfrm>
            <a:off x="27987228" y="6712338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20" name="Rectangle 1151"/>
          <p:cNvSpPr>
            <a:spLocks noChangeArrowheads="1"/>
          </p:cNvSpPr>
          <p:nvPr/>
        </p:nvSpPr>
        <p:spPr bwMode="auto">
          <a:xfrm>
            <a:off x="28507293" y="6753186"/>
            <a:ext cx="6461760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V. Speedup Results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765" y="8194704"/>
            <a:ext cx="1104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-Graphics Processing Units (GPU’s) have recently become popular for their ability to parallelize computations and achieve much greater efficiency as compared to the serial implementation of a CPU.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6679"/>
          <a:stretch/>
        </p:blipFill>
        <p:spPr>
          <a:xfrm>
            <a:off x="527127" y="10053439"/>
            <a:ext cx="11048999" cy="3407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1009" y="11569404"/>
            <a:ext cx="1133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5765" y="13502920"/>
            <a:ext cx="1104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The GPU’s parallel architecture allows it to parallelize massive computations.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5765" y="14731234"/>
            <a:ext cx="11049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</a:t>
            </a:r>
            <a:r>
              <a:rPr lang="en-US" sz="3000" b="1" dirty="0">
                <a:latin typeface="Gotham Bold" charset="0"/>
                <a:ea typeface="Gotham Bold" charset="0"/>
                <a:cs typeface="Gotham Bold" charset="0"/>
              </a:rPr>
              <a:t>Our objective: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utilize the GPU’s ability to accelerate computer vision applications like facial recognition, edge detection, and motion tracking. </a:t>
            </a:r>
          </a:p>
          <a:p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-Due to the proliferation of computer vision in many regular tasks, this affords us an opportunity to explore how to make such </a:t>
            </a:r>
            <a:r>
              <a:rPr lang="en-US" sz="3000" dirty="0" smtClean="0">
                <a:latin typeface="Gotham Light" charset="0"/>
                <a:ea typeface="Gotham Light" charset="0"/>
                <a:cs typeface="Gotham Light" charset="0"/>
              </a:rPr>
              <a:t>common algorithms </a:t>
            </a: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more efficient.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453" y="8573083"/>
            <a:ext cx="11449088" cy="59253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455" y="14358460"/>
            <a:ext cx="11400775" cy="6113961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 flipH="1">
            <a:off x="29110058" y="117422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29281508" y="116660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>
            <a:off x="29967308" y="123899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H="1">
            <a:off x="31053158" y="125994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>
            <a:off x="32596208" y="129042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34615508" y="129995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37034858" y="131709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37301558" y="153045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>
            <a:off x="34367858" y="154569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32729558" y="154379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H="1">
            <a:off x="31377008" y="157427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30386408" y="1545699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>
            <a:off x="29624408" y="157427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>
            <a:off x="29205308" y="154760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flipH="1">
            <a:off x="29110058" y="16123740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1150"/>
          <p:cNvSpPr>
            <a:spLocks noChangeArrowheads="1"/>
          </p:cNvSpPr>
          <p:nvPr/>
        </p:nvSpPr>
        <p:spPr bwMode="auto">
          <a:xfrm>
            <a:off x="1075765" y="18572433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39" name="Rectangle 1151"/>
          <p:cNvSpPr>
            <a:spLocks noChangeArrowheads="1"/>
          </p:cNvSpPr>
          <p:nvPr/>
        </p:nvSpPr>
        <p:spPr bwMode="auto">
          <a:xfrm>
            <a:off x="1595831" y="18613281"/>
            <a:ext cx="7190361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II. Facial Recognition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40" name="Rectangle 1150"/>
          <p:cNvSpPr>
            <a:spLocks noChangeArrowheads="1"/>
          </p:cNvSpPr>
          <p:nvPr/>
        </p:nvSpPr>
        <p:spPr bwMode="auto">
          <a:xfrm>
            <a:off x="28035541" y="23193673"/>
            <a:ext cx="11049000" cy="1184366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41" name="Rectangle 1151"/>
          <p:cNvSpPr>
            <a:spLocks noChangeArrowheads="1"/>
          </p:cNvSpPr>
          <p:nvPr/>
        </p:nvSpPr>
        <p:spPr bwMode="auto">
          <a:xfrm>
            <a:off x="28555606" y="23234521"/>
            <a:ext cx="10480622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VI. Conclusion and Limitations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987228" y="24722301"/>
            <a:ext cx="1104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-HAAR cascade classifiers turn up a relatively high rate of false positives in facial recognition. (next -&gt; HOG)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171490" y="8160231"/>
            <a:ext cx="13823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1) Reduce high frequency noise from the image using a 2D lowpass filter.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186797" y="1299954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FFT of  grayscale noisy image- unfiltered (left) versus filtered (right)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3186797" y="13840217"/>
            <a:ext cx="14226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2) Use a Sobel Filter to determine the 2D gradient of the filtered image.</a:t>
            </a: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3) Classify edges by suppressing gradients with magnitudes below a </a:t>
            </a: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     certain threshold and applying selective thresholding around the pixels.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02"/>
          <a:stretch/>
        </p:blipFill>
        <p:spPr>
          <a:xfrm>
            <a:off x="13169195" y="15549188"/>
            <a:ext cx="4084129" cy="306369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18175236" y="15549187"/>
            <a:ext cx="4095723" cy="306369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33"/>
          <a:stretch/>
        </p:blipFill>
        <p:spPr>
          <a:xfrm>
            <a:off x="23078776" y="15552271"/>
            <a:ext cx="4095723" cy="306101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3135984" y="18855713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Original image (left), Sobel filter output (center), Final edges (right)</a:t>
            </a:r>
          </a:p>
        </p:txBody>
      </p:sp>
      <p:sp>
        <p:nvSpPr>
          <p:cNvPr id="54" name="Right Arrow 53"/>
          <p:cNvSpPr/>
          <p:nvPr/>
        </p:nvSpPr>
        <p:spPr>
          <a:xfrm>
            <a:off x="19657661" y="10679434"/>
            <a:ext cx="847828" cy="64965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17419206" y="16633327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2440317" y="16633327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1153"/>
          <p:cNvSpPr>
            <a:spLocks noChangeArrowheads="1"/>
          </p:cNvSpPr>
          <p:nvPr/>
        </p:nvSpPr>
        <p:spPr bwMode="auto">
          <a:xfrm>
            <a:off x="12937178" y="19898724"/>
            <a:ext cx="14237318" cy="1219200"/>
          </a:xfrm>
          <a:prstGeom prst="snip1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lIns="85926" tIns="42963" rIns="85926" bIns="42963" anchor="ctr"/>
          <a:lstStyle/>
          <a:p>
            <a:endParaRPr lang="en-US"/>
          </a:p>
        </p:txBody>
      </p:sp>
      <p:sp>
        <p:nvSpPr>
          <p:cNvPr id="58" name="Rectangle 1154"/>
          <p:cNvSpPr>
            <a:spLocks noChangeArrowheads="1"/>
          </p:cNvSpPr>
          <p:nvPr/>
        </p:nvSpPr>
        <p:spPr bwMode="auto">
          <a:xfrm>
            <a:off x="13409620" y="20057287"/>
            <a:ext cx="11871959" cy="103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488064">
              <a:spcBef>
                <a:spcPct val="20000"/>
              </a:spcBef>
            </a:pPr>
            <a:r>
              <a:rPr lang="en-US" sz="5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charset="0"/>
              </a:rPr>
              <a:t>III. Motion Tracking Implementation</a:t>
            </a:r>
            <a:endParaRPr lang="en-US" sz="5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937178" y="21351469"/>
            <a:ext cx="138231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Compute edges of two separate frames.</a:t>
            </a: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  <a:p>
            <a:pPr marL="514350" indent="-514350">
              <a:buAutoNum type="arabicParenR"/>
            </a:pPr>
            <a:endParaRPr lang="en-US" sz="3000" dirty="0">
              <a:latin typeface="Gotham Light" charset="0"/>
              <a:ea typeface="Gotham Light" charset="0"/>
              <a:cs typeface="Gotham Light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194" y="22196292"/>
            <a:ext cx="4900581" cy="275657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0602" y="22198168"/>
            <a:ext cx="4897247" cy="27547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193" y="27325386"/>
            <a:ext cx="4844462" cy="272501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5" t="6016" r="8784" b="13198"/>
          <a:stretch/>
        </p:blipFill>
        <p:spPr>
          <a:xfrm>
            <a:off x="22278416" y="27299722"/>
            <a:ext cx="4896080" cy="27260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2937178" y="25136372"/>
            <a:ext cx="1380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Original frame (left), frame after movement(right)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3000038" y="25963916"/>
            <a:ext cx="1423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2) Create a difference matrix by measuring the change in edge gradients.</a:t>
            </a:r>
          </a:p>
          <a:p>
            <a:r>
              <a:rPr lang="en-US" sz="3000" dirty="0">
                <a:latin typeface="Gotham Light" charset="0"/>
                <a:ea typeface="Gotham Light" charset="0"/>
                <a:cs typeface="Gotham Light" charset="0"/>
              </a:rPr>
              <a:t>3) Apply thresholding to suppress false positives (like camera shakes).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3000038" y="30230801"/>
            <a:ext cx="13800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Fig 1.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Difference in edge gradients (left), </a:t>
            </a:r>
            <a:r>
              <a:rPr lang="en-US" sz="2400" i="1" dirty="0" smtClean="0">
                <a:latin typeface="Gotham Light" charset="0"/>
                <a:ea typeface="Gotham Light" charset="0"/>
                <a:cs typeface="Gotham Light" charset="0"/>
              </a:rPr>
              <a:t>spatial density map (middle), motion </a:t>
            </a:r>
            <a:r>
              <a:rPr lang="en-US" sz="2400" i="1" dirty="0">
                <a:latin typeface="Gotham Light" charset="0"/>
                <a:ea typeface="Gotham Light" charset="0"/>
                <a:cs typeface="Gotham Light" charset="0"/>
              </a:rPr>
              <a:t>area estimation (right)</a:t>
            </a:r>
          </a:p>
        </p:txBody>
      </p:sp>
      <p:sp>
        <p:nvSpPr>
          <p:cNvPr id="68" name="Right Arrow 67"/>
          <p:cNvSpPr/>
          <p:nvPr/>
        </p:nvSpPr>
        <p:spPr>
          <a:xfrm>
            <a:off x="18340116" y="23378566"/>
            <a:ext cx="590144" cy="5503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1073</TotalTime>
  <Words>323</Words>
  <Application>Microsoft Macintosh PowerPoint</Application>
  <PresentationFormat>Custom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Calibri Light</vt:lpstr>
      <vt:lpstr>Gotham Bold</vt:lpstr>
      <vt:lpstr>Gotham Light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Senthil Natarajan</dc:creator>
  <cp:lastModifiedBy>Senthil Natarajan</cp:lastModifiedBy>
  <cp:revision>24</cp:revision>
  <dcterms:created xsi:type="dcterms:W3CDTF">2015-12-01T17:36:37Z</dcterms:created>
  <dcterms:modified xsi:type="dcterms:W3CDTF">2015-12-08T15:41:52Z</dcterms:modified>
</cp:coreProperties>
</file>